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0" r:id="rId5"/>
    <p:sldId id="261" r:id="rId6"/>
    <p:sldId id="262" r:id="rId7"/>
    <p:sldId id="263" r:id="rId8"/>
    <p:sldId id="264" r:id="rId9"/>
    <p:sldId id="265" r:id="rId10"/>
    <p:sldId id="266" r:id="rId11"/>
  </p:sldIdLst>
  <p:sldSz cx="14630400" cy="8229600"/>
  <p:notesSz cx="8229600" cy="14630400"/>
  <p:embeddedFontLst>
    <p:embeddedFont>
      <p:font typeface="Open Sans" panose="020B0606030504020204" pitchFamily="34"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12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99A4E-181B-9AE3-01FC-6F55E8551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34EA6-3000-A565-460D-5A20482C3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330A5-B8CB-641B-70BC-305D10F04F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556A68-F464-A51A-2693-501EE4628EBE}"/>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6685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drive/folders/19MsyK51GrOMw9EfdFV4neFvUzMAPRzSE?usp=drive_link"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s://github.com/Y0usefMohamed/8-Puzzle-AI-Ga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14431"/>
            <a:ext cx="7556421" cy="2000369"/>
          </a:xfrm>
          <a:prstGeom prst="rect">
            <a:avLst/>
          </a:prstGeom>
          <a:noFill/>
          <a:ln/>
        </p:spPr>
        <p:txBody>
          <a:bodyPr wrap="square" lIns="0" tIns="0" rIns="0" bIns="0" rtlCol="0" anchor="t"/>
          <a:lstStyle/>
          <a:p>
            <a:pPr marL="0" indent="0">
              <a:lnSpc>
                <a:spcPts val="7700"/>
              </a:lnSpc>
              <a:buNone/>
            </a:pPr>
            <a:r>
              <a:rPr lang="en-US" sz="4800" b="1" dirty="0">
                <a:solidFill>
                  <a:srgbClr val="443728"/>
                </a:solidFill>
                <a:ea typeface="Crimson Pro Bold" pitchFamily="34" charset="-122"/>
                <a:cs typeface="Crimson Pro Bold" pitchFamily="34" charset="-120"/>
              </a:rPr>
              <a:t>8 Puzzle: A Deep Dive into Search Algorithms</a:t>
            </a:r>
            <a:endParaRPr lang="en-US" sz="4800" dirty="0"/>
          </a:p>
        </p:txBody>
      </p:sp>
      <p:sp>
        <p:nvSpPr>
          <p:cNvPr id="4" name="Text 1"/>
          <p:cNvSpPr/>
          <p:nvPr/>
        </p:nvSpPr>
        <p:spPr>
          <a:xfrm>
            <a:off x="6291343" y="4348787"/>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Welcome! This presentation explores the 8-puzzle problem, a classic AI challenge, and how it can be solved using various search algorithms.</a:t>
            </a:r>
          </a:p>
          <a:p>
            <a:pPr marL="0" indent="0">
              <a:lnSpc>
                <a:spcPts val="2850"/>
              </a:lnSpc>
              <a:buNone/>
            </a:pPr>
            <a:endParaRPr lang="en-US" sz="1750" dirty="0">
              <a:solidFill>
                <a:srgbClr val="443728"/>
              </a:solidFill>
              <a:latin typeface="Open Sans" pitchFamily="34" charset="0"/>
              <a:ea typeface="Open Sans" pitchFamily="34" charset="-122"/>
              <a:cs typeface="Open Sans" pitchFamily="34" charset="-120"/>
            </a:endParaRPr>
          </a:p>
          <a:p>
            <a:pPr marL="0" indent="0">
              <a:lnSpc>
                <a:spcPts val="2850"/>
              </a:lnSpc>
              <a:buNone/>
            </a:pPr>
            <a:endParaRPr lang="en-US" sz="1750" dirty="0">
              <a:solidFill>
                <a:srgbClr val="443728"/>
              </a:solidFill>
              <a:latin typeface="Open Sans" pitchFamily="34" charset="0"/>
              <a:ea typeface="Open Sans" pitchFamily="34" charset="-122"/>
              <a:cs typeface="Open Sans" pitchFamily="34" charset="-120"/>
            </a:endParaRPr>
          </a:p>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Presented to : Dr Rasha Saleh</a:t>
            </a:r>
          </a:p>
          <a:p>
            <a:pPr marL="0" indent="0">
              <a:lnSpc>
                <a:spcPts val="2850"/>
              </a:lnSpc>
              <a:buNone/>
            </a:pPr>
            <a:endParaRPr lang="en-US" sz="1750" dirty="0">
              <a:solidFill>
                <a:srgbClr val="443728"/>
              </a:solidFill>
              <a:latin typeface="Open Sans" pitchFamily="34" charset="0"/>
              <a:ea typeface="Open Sans" pitchFamily="34" charset="-122"/>
              <a:cs typeface="Open Sans" pitchFamily="34" charset="-120"/>
            </a:endParaRPr>
          </a:p>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Team Members: </a:t>
            </a:r>
          </a:p>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Youssef Mohamed Abd Elhady		192100121</a:t>
            </a:r>
          </a:p>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Ahmed Ashraf Helmy			192100128</a:t>
            </a:r>
            <a:endParaRPr lang="en-US" sz="1750" dirty="0"/>
          </a:p>
        </p:txBody>
      </p:sp>
      <p:pic>
        <p:nvPicPr>
          <p:cNvPr id="6" name="Picture 5">
            <a:extLst>
              <a:ext uri="{FF2B5EF4-FFF2-40B4-BE49-F238E27FC236}">
                <a16:creationId xmlns:a16="http://schemas.microsoft.com/office/drawing/2014/main" id="{2A7A43A2-6223-7350-473E-8A7F897E4388}"/>
              </a:ext>
            </a:extLst>
          </p:cNvPr>
          <p:cNvPicPr>
            <a:picLocks noChangeAspect="1"/>
          </p:cNvPicPr>
          <p:nvPr/>
        </p:nvPicPr>
        <p:blipFill>
          <a:blip r:embed="rId4"/>
          <a:stretch>
            <a:fillRect/>
          </a:stretch>
        </p:blipFill>
        <p:spPr>
          <a:xfrm>
            <a:off x="11934449" y="96935"/>
            <a:ext cx="2695951" cy="1267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a:extLst>
            <a:ext uri="{FF2B5EF4-FFF2-40B4-BE49-F238E27FC236}">
              <a16:creationId xmlns:a16="http://schemas.microsoft.com/office/drawing/2014/main" id="{A3580839-9064-A65F-7633-21F477D3448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D7F3CB5-4C95-000C-0F41-B59086539774}"/>
              </a:ext>
            </a:extLst>
          </p:cNvPr>
          <p:cNvSpPr/>
          <p:nvPr/>
        </p:nvSpPr>
        <p:spPr>
          <a:xfrm>
            <a:off x="2250519" y="1408688"/>
            <a:ext cx="2797135" cy="708779"/>
          </a:xfrm>
          <a:prstGeom prst="rect">
            <a:avLst/>
          </a:prstGeom>
          <a:noFill/>
          <a:ln/>
        </p:spPr>
        <p:txBody>
          <a:bodyPr wrap="none" lIns="0" tIns="0" rIns="0" bIns="0" rtlCol="0" anchor="t"/>
          <a:lstStyle/>
          <a:p>
            <a:pPr marL="0" indent="0">
              <a:lnSpc>
                <a:spcPts val="5550"/>
              </a:lnSpc>
              <a:buNone/>
            </a:pPr>
            <a:r>
              <a:rPr lang="en-US" sz="5400" b="1">
                <a:solidFill>
                  <a:srgbClr val="443728"/>
                </a:solidFill>
                <a:latin typeface="Crimson Pro Bold" pitchFamily="34" charset="0"/>
                <a:ea typeface="Crimson Pro Bold" pitchFamily="34" charset="-122"/>
                <a:cs typeface="Crimson Pro Bold" pitchFamily="34" charset="-120"/>
              </a:rPr>
              <a:t>Links:</a:t>
            </a:r>
            <a:endParaRPr lang="en-US" sz="5400" dirty="0"/>
          </a:p>
        </p:txBody>
      </p:sp>
      <p:sp>
        <p:nvSpPr>
          <p:cNvPr id="14" name="TextBox 13">
            <a:extLst>
              <a:ext uri="{FF2B5EF4-FFF2-40B4-BE49-F238E27FC236}">
                <a16:creationId xmlns:a16="http://schemas.microsoft.com/office/drawing/2014/main" id="{7DF90476-72DC-EF3E-47ED-02D47A6FF9BE}"/>
              </a:ext>
            </a:extLst>
          </p:cNvPr>
          <p:cNvSpPr txBox="1"/>
          <p:nvPr/>
        </p:nvSpPr>
        <p:spPr>
          <a:xfrm>
            <a:off x="2534660" y="2597077"/>
            <a:ext cx="7802519" cy="3183949"/>
          </a:xfrm>
          <a:prstGeom prst="rect">
            <a:avLst/>
          </a:prstGeom>
          <a:noFill/>
        </p:spPr>
        <p:txBody>
          <a:bodyPr wrap="square">
            <a:spAutoFit/>
          </a:bodyPr>
          <a:lstStyle/>
          <a:p>
            <a:pPr marL="342900" indent="-342900">
              <a:lnSpc>
                <a:spcPct val="150000"/>
              </a:lnSpc>
              <a:buAutoNum type="arabicParenR"/>
            </a:pPr>
            <a:r>
              <a:rPr lang="en-US" sz="2800" b="1" dirty="0"/>
              <a:t>Drive For Video:</a:t>
            </a:r>
          </a:p>
          <a:p>
            <a:pPr lvl="1">
              <a:lnSpc>
                <a:spcPct val="150000"/>
              </a:lnSpc>
            </a:pPr>
            <a:r>
              <a:rPr lang="en-US" sz="2000" dirty="0">
                <a:hlinkClick r:id="rId3"/>
              </a:rPr>
              <a:t>https://drive.google.com/drive/folders/19MsyK51GrOMw9EfdFV4neFvUzMAPRzSE?usp=drive_link</a:t>
            </a:r>
            <a:endParaRPr lang="en-US" sz="2000" dirty="0"/>
          </a:p>
          <a:p>
            <a:pPr lvl="1">
              <a:lnSpc>
                <a:spcPct val="150000"/>
              </a:lnSpc>
            </a:pPr>
            <a:endParaRPr lang="en-US" sz="2000" dirty="0"/>
          </a:p>
          <a:p>
            <a:pPr marL="342900" indent="-342900">
              <a:lnSpc>
                <a:spcPct val="150000"/>
              </a:lnSpc>
              <a:buAutoNum type="arabicParenR"/>
            </a:pPr>
            <a:r>
              <a:rPr lang="en-US" sz="2800" b="1" dirty="0"/>
              <a:t>GitHub:</a:t>
            </a:r>
          </a:p>
          <a:p>
            <a:pPr lvl="1">
              <a:lnSpc>
                <a:spcPct val="150000"/>
              </a:lnSpc>
            </a:pPr>
            <a:r>
              <a:rPr lang="en-US" sz="2000" dirty="0">
                <a:solidFill>
                  <a:srgbClr val="0070C0"/>
                </a:solidFill>
                <a:hlinkClick r:id="rId4">
                  <a:extLst>
                    <a:ext uri="{A12FA001-AC4F-418D-AE19-62706E023703}">
                      <ahyp:hlinkClr xmlns:ahyp="http://schemas.microsoft.com/office/drawing/2018/hyperlinkcolor" val="tx"/>
                    </a:ext>
                  </a:extLst>
                </a:hlinkClick>
              </a:rPr>
              <a:t>https://github.com/Y0usefMohamed/8-Puzzle-AI-Game</a:t>
            </a:r>
            <a:endParaRPr lang="en-US" sz="2000" dirty="0">
              <a:solidFill>
                <a:srgbClr val="0070C0"/>
              </a:solidFill>
            </a:endParaRPr>
          </a:p>
        </p:txBody>
      </p:sp>
    </p:spTree>
    <p:extLst>
      <p:ext uri="{BB962C8B-B14F-4D97-AF65-F5344CB8AC3E}">
        <p14:creationId xmlns:p14="http://schemas.microsoft.com/office/powerpoint/2010/main" val="959487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9308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Introduction to the 8 Puzzle Problem</a:t>
            </a:r>
            <a:endParaRPr lang="en-US" sz="4450" dirty="0"/>
          </a:p>
        </p:txBody>
      </p:sp>
      <p:sp>
        <p:nvSpPr>
          <p:cNvPr id="4" name="Shape 1"/>
          <p:cNvSpPr/>
          <p:nvPr/>
        </p:nvSpPr>
        <p:spPr>
          <a:xfrm>
            <a:off x="6280190" y="2650808"/>
            <a:ext cx="3664863" cy="2773799"/>
          </a:xfrm>
          <a:prstGeom prst="roundRect">
            <a:avLst>
              <a:gd name="adj" fmla="val 3435"/>
            </a:avLst>
          </a:prstGeom>
          <a:solidFill>
            <a:srgbClr val="EBE2E0"/>
          </a:solidFill>
          <a:ln w="7620">
            <a:solidFill>
              <a:srgbClr val="D1C8C6"/>
            </a:solidFill>
            <a:prstDash val="solid"/>
          </a:ln>
        </p:spPr>
        <p:txBody>
          <a:bodyPr/>
          <a:lstStyle/>
          <a:p>
            <a:endParaRPr lang="en-US"/>
          </a:p>
        </p:txBody>
      </p:sp>
      <p:sp>
        <p:nvSpPr>
          <p:cNvPr id="5" name="Text 2"/>
          <p:cNvSpPr/>
          <p:nvPr/>
        </p:nvSpPr>
        <p:spPr>
          <a:xfrm>
            <a:off x="6514624" y="288524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Objective</a:t>
            </a:r>
            <a:endParaRPr lang="en-US" sz="2200" dirty="0"/>
          </a:p>
        </p:txBody>
      </p:sp>
      <p:sp>
        <p:nvSpPr>
          <p:cNvPr id="6" name="Text 3"/>
          <p:cNvSpPr/>
          <p:nvPr/>
        </p:nvSpPr>
        <p:spPr>
          <a:xfrm>
            <a:off x="6514624" y="3375660"/>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Arrange the numbered tiles in sequential order from 1 to 8, leaving the blank tile in the bottom right corner.</a:t>
            </a:r>
            <a:endParaRPr lang="en-US" sz="1750" dirty="0"/>
          </a:p>
        </p:txBody>
      </p:sp>
      <p:sp>
        <p:nvSpPr>
          <p:cNvPr id="7" name="Shape 4"/>
          <p:cNvSpPr/>
          <p:nvPr/>
        </p:nvSpPr>
        <p:spPr>
          <a:xfrm>
            <a:off x="10171867" y="2650808"/>
            <a:ext cx="3664863" cy="2773799"/>
          </a:xfrm>
          <a:prstGeom prst="roundRect">
            <a:avLst>
              <a:gd name="adj" fmla="val 3435"/>
            </a:avLst>
          </a:prstGeom>
          <a:solidFill>
            <a:srgbClr val="EBE2E0"/>
          </a:solidFill>
          <a:ln w="7620">
            <a:solidFill>
              <a:srgbClr val="D1C8C6"/>
            </a:solidFill>
            <a:prstDash val="solid"/>
          </a:ln>
        </p:spPr>
        <p:txBody>
          <a:bodyPr/>
          <a:lstStyle/>
          <a:p>
            <a:endParaRPr lang="en-US"/>
          </a:p>
        </p:txBody>
      </p:sp>
      <p:sp>
        <p:nvSpPr>
          <p:cNvPr id="8" name="Text 5"/>
          <p:cNvSpPr/>
          <p:nvPr/>
        </p:nvSpPr>
        <p:spPr>
          <a:xfrm>
            <a:off x="10406301" y="288524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State Space</a:t>
            </a:r>
            <a:endParaRPr lang="en-US" sz="2200" dirty="0"/>
          </a:p>
        </p:txBody>
      </p:sp>
      <p:sp>
        <p:nvSpPr>
          <p:cNvPr id="9" name="Text 6"/>
          <p:cNvSpPr/>
          <p:nvPr/>
        </p:nvSpPr>
        <p:spPr>
          <a:xfrm>
            <a:off x="10406301" y="3375660"/>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The set of all possible configurations of the 8 puzzle, which is incredibly large due to the many tile arrangements.</a:t>
            </a:r>
            <a:endParaRPr lang="en-US" sz="1750" dirty="0"/>
          </a:p>
        </p:txBody>
      </p:sp>
      <p:sp>
        <p:nvSpPr>
          <p:cNvPr id="10" name="Shape 7"/>
          <p:cNvSpPr/>
          <p:nvPr/>
        </p:nvSpPr>
        <p:spPr>
          <a:xfrm>
            <a:off x="6280190" y="5651421"/>
            <a:ext cx="7556421"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1" name="Text 8"/>
          <p:cNvSpPr/>
          <p:nvPr/>
        </p:nvSpPr>
        <p:spPr>
          <a:xfrm>
            <a:off x="6514624" y="588585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Actions</a:t>
            </a:r>
            <a:endParaRPr lang="en-US" sz="2200" dirty="0"/>
          </a:p>
        </p:txBody>
      </p:sp>
      <p:sp>
        <p:nvSpPr>
          <p:cNvPr id="12" name="Text 9"/>
          <p:cNvSpPr/>
          <p:nvPr/>
        </p:nvSpPr>
        <p:spPr>
          <a:xfrm>
            <a:off x="6514624" y="6376273"/>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Moving the blank tile up, down, left, or right, depending on its position within the puzzle.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47405"/>
            <a:ext cx="10001845"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User Interface for the 8 Puzzle Home Page</a:t>
            </a:r>
            <a:endParaRPr lang="en-US" sz="4450" dirty="0"/>
          </a:p>
        </p:txBody>
      </p:sp>
      <p:pic>
        <p:nvPicPr>
          <p:cNvPr id="3" name="Image 0"/>
          <p:cNvPicPr>
            <a:picLocks noChangeAspect="1"/>
          </p:cNvPicPr>
          <p:nvPr/>
        </p:nvPicPr>
        <p:blipFill>
          <a:blip r:embed="rId3"/>
          <a:srcRect/>
          <a:stretch/>
        </p:blipFill>
        <p:spPr>
          <a:xfrm>
            <a:off x="793790" y="2309813"/>
            <a:ext cx="4120753" cy="2546747"/>
          </a:xfrm>
          <a:prstGeom prst="rect">
            <a:avLst/>
          </a:prstGeom>
        </p:spPr>
      </p:pic>
      <p:sp>
        <p:nvSpPr>
          <p:cNvPr id="4" name="Text 1"/>
          <p:cNvSpPr/>
          <p:nvPr/>
        </p:nvSpPr>
        <p:spPr>
          <a:xfrm>
            <a:off x="793790" y="51400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Initial State</a:t>
            </a:r>
            <a:endParaRPr lang="en-US" sz="2200" dirty="0"/>
          </a:p>
        </p:txBody>
      </p:sp>
      <p:sp>
        <p:nvSpPr>
          <p:cNvPr id="5" name="Text 2"/>
          <p:cNvSpPr/>
          <p:nvPr/>
        </p:nvSpPr>
        <p:spPr>
          <a:xfrm>
            <a:off x="793790" y="5630466"/>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starting configuration of the 8 puzzle with numbers and blank tile in random positions.</a:t>
            </a:r>
            <a:endParaRPr lang="en-US" sz="1750" dirty="0"/>
          </a:p>
        </p:txBody>
      </p:sp>
      <p:pic>
        <p:nvPicPr>
          <p:cNvPr id="6" name="Image 1"/>
          <p:cNvPicPr>
            <a:picLocks noChangeAspect="1"/>
          </p:cNvPicPr>
          <p:nvPr/>
        </p:nvPicPr>
        <p:blipFill>
          <a:blip r:embed="rId4"/>
          <a:srcRect/>
          <a:stretch/>
        </p:blipFill>
        <p:spPr>
          <a:xfrm>
            <a:off x="5254704" y="2309812"/>
            <a:ext cx="4120872" cy="2546747"/>
          </a:xfrm>
          <a:prstGeom prst="rect">
            <a:avLst/>
          </a:prstGeom>
        </p:spPr>
      </p:pic>
      <p:sp>
        <p:nvSpPr>
          <p:cNvPr id="7" name="Text 3"/>
          <p:cNvSpPr/>
          <p:nvPr/>
        </p:nvSpPr>
        <p:spPr>
          <a:xfrm>
            <a:off x="5254704" y="514016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Intermediate State</a:t>
            </a:r>
            <a:endParaRPr lang="en-US" sz="2200" dirty="0"/>
          </a:p>
        </p:txBody>
      </p:sp>
      <p:sp>
        <p:nvSpPr>
          <p:cNvPr id="8" name="Text 4"/>
          <p:cNvSpPr/>
          <p:nvPr/>
        </p:nvSpPr>
        <p:spPr>
          <a:xfrm>
            <a:off x="5254704" y="5630585"/>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state of the 8 puzzle after several moves, with tiles potentially in partially solved positions.</a:t>
            </a:r>
            <a:endParaRPr lang="en-US" sz="1750" dirty="0"/>
          </a:p>
        </p:txBody>
      </p:sp>
      <p:pic>
        <p:nvPicPr>
          <p:cNvPr id="9" name="Image 2"/>
          <p:cNvPicPr>
            <a:picLocks noChangeAspect="1"/>
          </p:cNvPicPr>
          <p:nvPr/>
        </p:nvPicPr>
        <p:blipFill>
          <a:blip r:embed="rId5"/>
          <a:srcRect/>
          <a:stretch/>
        </p:blipFill>
        <p:spPr>
          <a:xfrm>
            <a:off x="9715738" y="2309813"/>
            <a:ext cx="4120753" cy="2546746"/>
          </a:xfrm>
          <a:prstGeom prst="rect">
            <a:avLst/>
          </a:prstGeom>
        </p:spPr>
      </p:pic>
      <p:sp>
        <p:nvSpPr>
          <p:cNvPr id="10" name="Text 5"/>
          <p:cNvSpPr/>
          <p:nvPr/>
        </p:nvSpPr>
        <p:spPr>
          <a:xfrm>
            <a:off x="9715738" y="51400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Goal State</a:t>
            </a:r>
            <a:endParaRPr lang="en-US" sz="2200" dirty="0"/>
          </a:p>
        </p:txBody>
      </p:sp>
      <p:sp>
        <p:nvSpPr>
          <p:cNvPr id="11" name="Text 6"/>
          <p:cNvSpPr/>
          <p:nvPr/>
        </p:nvSpPr>
        <p:spPr>
          <a:xfrm>
            <a:off x="9715738" y="563046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desired final configuration where all tiles are in numerical order, with the blank tile in the bottom right corner.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801009" y="104921"/>
            <a:ext cx="8400098"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Visualization of the 8 Puzzle Game </a:t>
            </a:r>
            <a:endParaRPr lang="en-US" sz="445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endParaRPr lang="en-US" sz="1750" dirty="0"/>
          </a:p>
        </p:txBody>
      </p:sp>
      <p:pic>
        <p:nvPicPr>
          <p:cNvPr id="3" name="2024-11-26 13-08-49">
            <a:hlinkClick r:id="" action="ppaction://media"/>
            <a:extLst>
              <a:ext uri="{FF2B5EF4-FFF2-40B4-BE49-F238E27FC236}">
                <a16:creationId xmlns:a16="http://schemas.microsoft.com/office/drawing/2014/main" id="{224641CA-5492-C1FE-9D63-034917B53C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2780" y="813700"/>
            <a:ext cx="12155198" cy="68372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585907" y="1102107"/>
            <a:ext cx="6729293" cy="551378"/>
          </a:xfrm>
          <a:prstGeom prst="rect">
            <a:avLst/>
          </a:prstGeom>
          <a:noFill/>
          <a:ln/>
        </p:spPr>
        <p:txBody>
          <a:bodyPr wrap="none" lIns="0" tIns="0" rIns="0" bIns="0" rtlCol="0" anchor="t"/>
          <a:lstStyle/>
          <a:p>
            <a:pPr marL="0" indent="0">
              <a:lnSpc>
                <a:spcPts val="4300"/>
              </a:lnSpc>
              <a:buNone/>
            </a:pPr>
            <a:r>
              <a:rPr lang="en-US" sz="4000" b="1" dirty="0">
                <a:solidFill>
                  <a:srgbClr val="443728"/>
                </a:solidFill>
                <a:latin typeface="Crimson Pro Bold" pitchFamily="34" charset="0"/>
                <a:ea typeface="Crimson Pro Bold" pitchFamily="34" charset="-122"/>
                <a:cs typeface="Crimson Pro Bold" pitchFamily="34" charset="-120"/>
              </a:rPr>
              <a:t>Depth-First Search (DFS) Algorithm</a:t>
            </a:r>
            <a:endParaRPr lang="en-US" sz="4000" dirty="0"/>
          </a:p>
        </p:txBody>
      </p:sp>
      <p:pic>
        <p:nvPicPr>
          <p:cNvPr id="4" name="Image 1" descr="preencoded.png"/>
          <p:cNvPicPr>
            <a:picLocks noChangeAspect="1"/>
          </p:cNvPicPr>
          <p:nvPr/>
        </p:nvPicPr>
        <p:blipFill>
          <a:blip r:embed="rId3"/>
          <a:stretch>
            <a:fillRect/>
          </a:stretch>
        </p:blipFill>
        <p:spPr>
          <a:xfrm>
            <a:off x="477320" y="2252768"/>
            <a:ext cx="882134" cy="1411486"/>
          </a:xfrm>
          <a:prstGeom prst="rect">
            <a:avLst/>
          </a:prstGeom>
        </p:spPr>
      </p:pic>
      <p:sp>
        <p:nvSpPr>
          <p:cNvPr id="5" name="Text 1"/>
          <p:cNvSpPr/>
          <p:nvPr/>
        </p:nvSpPr>
        <p:spPr>
          <a:xfrm>
            <a:off x="1624011" y="2429099"/>
            <a:ext cx="2205514" cy="275630"/>
          </a:xfrm>
          <a:prstGeom prst="rect">
            <a:avLst/>
          </a:prstGeom>
          <a:noFill/>
          <a:ln/>
        </p:spPr>
        <p:txBody>
          <a:bodyPr wrap="none" lIns="0" tIns="0" rIns="0" bIns="0" rtlCol="0" anchor="t"/>
          <a:lstStyle/>
          <a:p>
            <a:pPr marL="0" indent="0" algn="l">
              <a:lnSpc>
                <a:spcPts val="2150"/>
              </a:lnSpc>
              <a:buNone/>
            </a:pPr>
            <a:r>
              <a:rPr lang="en-US" sz="2400" b="1" dirty="0">
                <a:solidFill>
                  <a:srgbClr val="443728"/>
                </a:solidFill>
                <a:latin typeface="Crimson Pro Bold" pitchFamily="34" charset="0"/>
                <a:ea typeface="Crimson Pro Bold" pitchFamily="34" charset="-122"/>
                <a:cs typeface="Crimson Pro Bold" pitchFamily="34" charset="-120"/>
              </a:rPr>
              <a:t>Exploration</a:t>
            </a:r>
            <a:endParaRPr lang="en-US" sz="2400" dirty="0"/>
          </a:p>
        </p:txBody>
      </p:sp>
      <p:sp>
        <p:nvSpPr>
          <p:cNvPr id="6" name="Text 2"/>
          <p:cNvSpPr/>
          <p:nvPr/>
        </p:nvSpPr>
        <p:spPr>
          <a:xfrm>
            <a:off x="1624011" y="2897527"/>
            <a:ext cx="12248793" cy="282297"/>
          </a:xfrm>
          <a:prstGeom prst="rect">
            <a:avLst/>
          </a:prstGeom>
          <a:noFill/>
          <a:ln/>
        </p:spPr>
        <p:txBody>
          <a:bodyPr wrap="none" lIns="0" tIns="0" rIns="0" bIns="0" rtlCol="0" anchor="t"/>
          <a:lstStyle/>
          <a:p>
            <a:pPr marL="0" indent="0" algn="l">
              <a:lnSpc>
                <a:spcPts val="2200"/>
              </a:lnSpc>
              <a:buNone/>
            </a:pPr>
            <a:r>
              <a:rPr lang="en-US" sz="1400" dirty="0">
                <a:solidFill>
                  <a:srgbClr val="443728"/>
                </a:solidFill>
                <a:latin typeface="Open Sans" pitchFamily="34" charset="0"/>
                <a:ea typeface="Open Sans" pitchFamily="34" charset="-122"/>
                <a:cs typeface="Open Sans" pitchFamily="34" charset="-120"/>
              </a:rPr>
              <a:t>DFS explores a single branch of the search tree to its maximum depth before backtracking.</a:t>
            </a:r>
            <a:endParaRPr lang="en-US" sz="1400" dirty="0"/>
          </a:p>
        </p:txBody>
      </p:sp>
      <p:pic>
        <p:nvPicPr>
          <p:cNvPr id="7" name="Image 2" descr="preencoded.png"/>
          <p:cNvPicPr>
            <a:picLocks noChangeAspect="1"/>
          </p:cNvPicPr>
          <p:nvPr/>
        </p:nvPicPr>
        <p:blipFill>
          <a:blip r:embed="rId4"/>
          <a:stretch>
            <a:fillRect/>
          </a:stretch>
        </p:blipFill>
        <p:spPr>
          <a:xfrm>
            <a:off x="477320" y="3664254"/>
            <a:ext cx="882134" cy="1411486"/>
          </a:xfrm>
          <a:prstGeom prst="rect">
            <a:avLst/>
          </a:prstGeom>
        </p:spPr>
      </p:pic>
      <p:sp>
        <p:nvSpPr>
          <p:cNvPr id="8" name="Text 3"/>
          <p:cNvSpPr/>
          <p:nvPr/>
        </p:nvSpPr>
        <p:spPr>
          <a:xfrm>
            <a:off x="1624011" y="3840585"/>
            <a:ext cx="2205514" cy="275630"/>
          </a:xfrm>
          <a:prstGeom prst="rect">
            <a:avLst/>
          </a:prstGeom>
          <a:noFill/>
          <a:ln/>
        </p:spPr>
        <p:txBody>
          <a:bodyPr wrap="none" lIns="0" tIns="0" rIns="0" bIns="0" rtlCol="0" anchor="t"/>
          <a:lstStyle/>
          <a:p>
            <a:pPr marL="0" indent="0" algn="l">
              <a:lnSpc>
                <a:spcPts val="2150"/>
              </a:lnSpc>
              <a:buNone/>
            </a:pPr>
            <a:r>
              <a:rPr lang="en-US" sz="2400" b="1" dirty="0">
                <a:solidFill>
                  <a:srgbClr val="443728"/>
                </a:solidFill>
                <a:latin typeface="Crimson Pro Bold" pitchFamily="34" charset="0"/>
                <a:ea typeface="Crimson Pro Bold" pitchFamily="34" charset="-122"/>
                <a:cs typeface="Crimson Pro Bold" pitchFamily="34" charset="-120"/>
              </a:rPr>
              <a:t>Stack</a:t>
            </a:r>
            <a:endParaRPr lang="en-US" sz="2400" dirty="0"/>
          </a:p>
        </p:txBody>
      </p:sp>
      <p:sp>
        <p:nvSpPr>
          <p:cNvPr id="9" name="Text 4"/>
          <p:cNvSpPr/>
          <p:nvPr/>
        </p:nvSpPr>
        <p:spPr>
          <a:xfrm>
            <a:off x="1624010" y="4403223"/>
            <a:ext cx="12248793" cy="282297"/>
          </a:xfrm>
          <a:prstGeom prst="rect">
            <a:avLst/>
          </a:prstGeom>
          <a:noFill/>
          <a:ln/>
        </p:spPr>
        <p:txBody>
          <a:bodyPr wrap="none" lIns="0" tIns="0" rIns="0" bIns="0" rtlCol="0" anchor="t"/>
          <a:lstStyle/>
          <a:p>
            <a:pPr marL="0" indent="0" algn="l">
              <a:lnSpc>
                <a:spcPts val="2200"/>
              </a:lnSpc>
              <a:buNone/>
            </a:pPr>
            <a:r>
              <a:rPr lang="en-US" sz="1600" dirty="0">
                <a:solidFill>
                  <a:srgbClr val="443728"/>
                </a:solidFill>
                <a:latin typeface="Open Sans" pitchFamily="34" charset="0"/>
                <a:ea typeface="Open Sans" pitchFamily="34" charset="-122"/>
                <a:cs typeface="Open Sans" pitchFamily="34" charset="-120"/>
              </a:rPr>
              <a:t>Uses a stack data structure to keep track of visited nodes and the path taken.</a:t>
            </a:r>
            <a:endParaRPr lang="en-US" sz="1600" dirty="0"/>
          </a:p>
        </p:txBody>
      </p:sp>
      <p:pic>
        <p:nvPicPr>
          <p:cNvPr id="10" name="Image 3" descr="preencoded.png"/>
          <p:cNvPicPr>
            <a:picLocks noChangeAspect="1"/>
          </p:cNvPicPr>
          <p:nvPr/>
        </p:nvPicPr>
        <p:blipFill>
          <a:blip r:embed="rId5"/>
          <a:stretch>
            <a:fillRect/>
          </a:stretch>
        </p:blipFill>
        <p:spPr>
          <a:xfrm>
            <a:off x="477320" y="5075740"/>
            <a:ext cx="882134" cy="1411486"/>
          </a:xfrm>
          <a:prstGeom prst="rect">
            <a:avLst/>
          </a:prstGeom>
        </p:spPr>
      </p:pic>
      <p:sp>
        <p:nvSpPr>
          <p:cNvPr id="11" name="Text 5"/>
          <p:cNvSpPr/>
          <p:nvPr/>
        </p:nvSpPr>
        <p:spPr>
          <a:xfrm>
            <a:off x="1624011" y="5252071"/>
            <a:ext cx="2205514" cy="275630"/>
          </a:xfrm>
          <a:prstGeom prst="rect">
            <a:avLst/>
          </a:prstGeom>
          <a:noFill/>
          <a:ln/>
        </p:spPr>
        <p:txBody>
          <a:bodyPr wrap="none" lIns="0" tIns="0" rIns="0" bIns="0" rtlCol="0" anchor="t"/>
          <a:lstStyle/>
          <a:p>
            <a:pPr marL="0" indent="0" algn="l">
              <a:lnSpc>
                <a:spcPts val="2150"/>
              </a:lnSpc>
              <a:buNone/>
            </a:pPr>
            <a:r>
              <a:rPr lang="en-US" sz="2400" b="1" dirty="0">
                <a:solidFill>
                  <a:srgbClr val="443728"/>
                </a:solidFill>
                <a:latin typeface="Crimson Pro Bold" pitchFamily="34" charset="0"/>
                <a:ea typeface="Crimson Pro Bold" pitchFamily="34" charset="-122"/>
                <a:cs typeface="Crimson Pro Bold" pitchFamily="34" charset="-120"/>
              </a:rPr>
              <a:t>Backtracking</a:t>
            </a:r>
            <a:endParaRPr lang="en-US" sz="2400" dirty="0"/>
          </a:p>
        </p:txBody>
      </p:sp>
      <p:sp>
        <p:nvSpPr>
          <p:cNvPr id="12" name="Text 6"/>
          <p:cNvSpPr/>
          <p:nvPr/>
        </p:nvSpPr>
        <p:spPr>
          <a:xfrm>
            <a:off x="1624009" y="5837241"/>
            <a:ext cx="12248793" cy="282297"/>
          </a:xfrm>
          <a:prstGeom prst="rect">
            <a:avLst/>
          </a:prstGeom>
          <a:noFill/>
          <a:ln/>
        </p:spPr>
        <p:txBody>
          <a:bodyPr wrap="none" lIns="0" tIns="0" rIns="0" bIns="0" rtlCol="0" anchor="t"/>
          <a:lstStyle/>
          <a:p>
            <a:pPr marL="0" indent="0" algn="l">
              <a:lnSpc>
                <a:spcPts val="2200"/>
              </a:lnSpc>
              <a:buNone/>
            </a:pPr>
            <a:r>
              <a:rPr lang="en-US" sz="1400" dirty="0">
                <a:solidFill>
                  <a:srgbClr val="443728"/>
                </a:solidFill>
                <a:latin typeface="Open Sans" pitchFamily="34" charset="0"/>
                <a:ea typeface="Open Sans" pitchFamily="34" charset="-122"/>
                <a:cs typeface="Open Sans" pitchFamily="34" charset="-120"/>
              </a:rPr>
              <a:t>If a dead end is reached, DFS backtracks to the previous node and explores another branch.</a:t>
            </a:r>
            <a:endParaRPr lang="en-US" sz="1400" dirty="0"/>
          </a:p>
        </p:txBody>
      </p:sp>
      <p:pic>
        <p:nvPicPr>
          <p:cNvPr id="17" name="Picture 16">
            <a:extLst>
              <a:ext uri="{FF2B5EF4-FFF2-40B4-BE49-F238E27FC236}">
                <a16:creationId xmlns:a16="http://schemas.microsoft.com/office/drawing/2014/main" id="{6087B0D1-7C48-4E90-F246-52A6E87C8B46}"/>
              </a:ext>
            </a:extLst>
          </p:cNvPr>
          <p:cNvPicPr>
            <a:picLocks noChangeAspect="1"/>
          </p:cNvPicPr>
          <p:nvPr/>
        </p:nvPicPr>
        <p:blipFill>
          <a:blip r:embed="rId6"/>
          <a:srcRect t="892" b="5582"/>
          <a:stretch/>
        </p:blipFill>
        <p:spPr>
          <a:xfrm>
            <a:off x="9300342" y="858644"/>
            <a:ext cx="5005137" cy="2633104"/>
          </a:xfrm>
          <a:prstGeom prst="rect">
            <a:avLst/>
          </a:prstGeom>
        </p:spPr>
      </p:pic>
      <p:pic>
        <p:nvPicPr>
          <p:cNvPr id="18" name="Picture 17">
            <a:extLst>
              <a:ext uri="{FF2B5EF4-FFF2-40B4-BE49-F238E27FC236}">
                <a16:creationId xmlns:a16="http://schemas.microsoft.com/office/drawing/2014/main" id="{4B2EF89B-64F0-11AA-F760-25AA471D4016}"/>
              </a:ext>
            </a:extLst>
          </p:cNvPr>
          <p:cNvPicPr>
            <a:picLocks noChangeAspect="1"/>
          </p:cNvPicPr>
          <p:nvPr/>
        </p:nvPicPr>
        <p:blipFill>
          <a:blip r:embed="rId7"/>
          <a:srcRect t="892" b="5582"/>
          <a:stretch/>
        </p:blipFill>
        <p:spPr>
          <a:xfrm>
            <a:off x="9300343" y="4310634"/>
            <a:ext cx="5005137" cy="26331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39735" y="581620"/>
            <a:ext cx="7664529" cy="1320879"/>
          </a:xfrm>
          <a:prstGeom prst="rect">
            <a:avLst/>
          </a:prstGeom>
          <a:noFill/>
          <a:ln/>
        </p:spPr>
        <p:txBody>
          <a:bodyPr wrap="square" lIns="0" tIns="0" rIns="0" bIns="0" rtlCol="0" anchor="t"/>
          <a:lstStyle/>
          <a:p>
            <a:pPr marL="0" indent="0">
              <a:lnSpc>
                <a:spcPts val="5200"/>
              </a:lnSpc>
              <a:buNone/>
            </a:pPr>
            <a:r>
              <a:rPr lang="en-US" sz="4150" b="1" dirty="0">
                <a:solidFill>
                  <a:srgbClr val="443728"/>
                </a:solidFill>
                <a:latin typeface="Crimson Pro Bold" pitchFamily="34" charset="0"/>
                <a:ea typeface="Crimson Pro Bold" pitchFamily="34" charset="-122"/>
                <a:cs typeface="Crimson Pro Bold" pitchFamily="34" charset="-120"/>
              </a:rPr>
              <a:t>Uniform Cost Search (UCS) Algorithm</a:t>
            </a:r>
            <a:endParaRPr lang="en-US" sz="4150" dirty="0"/>
          </a:p>
        </p:txBody>
      </p:sp>
      <p:sp>
        <p:nvSpPr>
          <p:cNvPr id="4" name="Shape 1"/>
          <p:cNvSpPr/>
          <p:nvPr/>
        </p:nvSpPr>
        <p:spPr>
          <a:xfrm>
            <a:off x="1045250" y="2219444"/>
            <a:ext cx="22860" cy="5428536"/>
          </a:xfrm>
          <a:prstGeom prst="roundRect">
            <a:avLst>
              <a:gd name="adj" fmla="val 388338"/>
            </a:avLst>
          </a:prstGeom>
          <a:solidFill>
            <a:srgbClr val="D1C8C6"/>
          </a:solidFill>
          <a:ln/>
        </p:spPr>
        <p:txBody>
          <a:bodyPr/>
          <a:lstStyle/>
          <a:p>
            <a:endParaRPr lang="en-US"/>
          </a:p>
        </p:txBody>
      </p:sp>
      <p:sp>
        <p:nvSpPr>
          <p:cNvPr id="5" name="Shape 2"/>
          <p:cNvSpPr/>
          <p:nvPr/>
        </p:nvSpPr>
        <p:spPr>
          <a:xfrm>
            <a:off x="1271588" y="2683550"/>
            <a:ext cx="739735" cy="22860"/>
          </a:xfrm>
          <a:prstGeom prst="roundRect">
            <a:avLst>
              <a:gd name="adj" fmla="val 388338"/>
            </a:avLst>
          </a:prstGeom>
          <a:solidFill>
            <a:srgbClr val="D1C8C6"/>
          </a:solidFill>
          <a:ln/>
        </p:spPr>
        <p:txBody>
          <a:bodyPr/>
          <a:lstStyle/>
          <a:p>
            <a:endParaRPr lang="en-US"/>
          </a:p>
        </p:txBody>
      </p:sp>
      <p:sp>
        <p:nvSpPr>
          <p:cNvPr id="6" name="Shape 3"/>
          <p:cNvSpPr/>
          <p:nvPr/>
        </p:nvSpPr>
        <p:spPr>
          <a:xfrm>
            <a:off x="818912" y="2457212"/>
            <a:ext cx="475536" cy="475536"/>
          </a:xfrm>
          <a:prstGeom prst="roundRect">
            <a:avLst>
              <a:gd name="adj" fmla="val 18668"/>
            </a:avLst>
          </a:prstGeom>
          <a:solidFill>
            <a:srgbClr val="EBE2E0"/>
          </a:solidFill>
          <a:ln w="7620">
            <a:solidFill>
              <a:srgbClr val="D1C8C6"/>
            </a:solidFill>
            <a:prstDash val="solid"/>
          </a:ln>
        </p:spPr>
        <p:txBody>
          <a:bodyPr/>
          <a:lstStyle/>
          <a:p>
            <a:endParaRPr lang="en-US"/>
          </a:p>
        </p:txBody>
      </p:sp>
      <p:sp>
        <p:nvSpPr>
          <p:cNvPr id="7" name="Text 4"/>
          <p:cNvSpPr/>
          <p:nvPr/>
        </p:nvSpPr>
        <p:spPr>
          <a:xfrm>
            <a:off x="997387" y="2536388"/>
            <a:ext cx="118586" cy="317063"/>
          </a:xfrm>
          <a:prstGeom prst="rect">
            <a:avLst/>
          </a:prstGeom>
          <a:noFill/>
          <a:ln/>
        </p:spPr>
        <p:txBody>
          <a:bodyPr wrap="none" lIns="0" tIns="0" rIns="0" bIns="0" rtlCol="0" anchor="t"/>
          <a:lstStyle/>
          <a:p>
            <a:pPr marL="0" indent="0" algn="ctr">
              <a:lnSpc>
                <a:spcPts val="2450"/>
              </a:lnSpc>
              <a:buNone/>
            </a:pPr>
            <a:r>
              <a:rPr lang="en-US" sz="2450" b="1" dirty="0">
                <a:solidFill>
                  <a:srgbClr val="443728"/>
                </a:solidFill>
                <a:latin typeface="Crimson Pro Bold" pitchFamily="34" charset="0"/>
                <a:ea typeface="Crimson Pro Bold" pitchFamily="34" charset="-122"/>
                <a:cs typeface="Crimson Pro Bold" pitchFamily="34" charset="-120"/>
              </a:rPr>
              <a:t>1</a:t>
            </a:r>
            <a:endParaRPr lang="en-US" sz="2450" dirty="0"/>
          </a:p>
        </p:txBody>
      </p:sp>
      <p:sp>
        <p:nvSpPr>
          <p:cNvPr id="8" name="Text 5"/>
          <p:cNvSpPr/>
          <p:nvPr/>
        </p:nvSpPr>
        <p:spPr>
          <a:xfrm>
            <a:off x="2219087" y="2430780"/>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Cost-Based</a:t>
            </a:r>
            <a:endParaRPr lang="en-US" sz="2050" dirty="0"/>
          </a:p>
        </p:txBody>
      </p:sp>
      <p:sp>
        <p:nvSpPr>
          <p:cNvPr id="9" name="Text 6"/>
          <p:cNvSpPr/>
          <p:nvPr/>
        </p:nvSpPr>
        <p:spPr>
          <a:xfrm>
            <a:off x="2219087" y="2887742"/>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UCS prioritizes the exploration of nodes with the lowest path cost, ensuring the optimal solution is found.</a:t>
            </a:r>
            <a:endParaRPr lang="en-US" sz="1650" dirty="0"/>
          </a:p>
        </p:txBody>
      </p:sp>
      <p:sp>
        <p:nvSpPr>
          <p:cNvPr id="10" name="Shape 7"/>
          <p:cNvSpPr/>
          <p:nvPr/>
        </p:nvSpPr>
        <p:spPr>
          <a:xfrm>
            <a:off x="1271588" y="4450794"/>
            <a:ext cx="739735" cy="22860"/>
          </a:xfrm>
          <a:prstGeom prst="roundRect">
            <a:avLst>
              <a:gd name="adj" fmla="val 388338"/>
            </a:avLst>
          </a:prstGeom>
          <a:solidFill>
            <a:srgbClr val="D1C8C6"/>
          </a:solidFill>
          <a:ln/>
        </p:spPr>
        <p:txBody>
          <a:bodyPr/>
          <a:lstStyle/>
          <a:p>
            <a:endParaRPr lang="en-US"/>
          </a:p>
        </p:txBody>
      </p:sp>
      <p:sp>
        <p:nvSpPr>
          <p:cNvPr id="11" name="Shape 8"/>
          <p:cNvSpPr/>
          <p:nvPr/>
        </p:nvSpPr>
        <p:spPr>
          <a:xfrm>
            <a:off x="818912" y="4224457"/>
            <a:ext cx="475536" cy="475536"/>
          </a:xfrm>
          <a:prstGeom prst="roundRect">
            <a:avLst>
              <a:gd name="adj" fmla="val 18668"/>
            </a:avLst>
          </a:prstGeom>
          <a:solidFill>
            <a:srgbClr val="EBE2E0"/>
          </a:solidFill>
          <a:ln w="7620">
            <a:solidFill>
              <a:srgbClr val="D1C8C6"/>
            </a:solidFill>
            <a:prstDash val="solid"/>
          </a:ln>
        </p:spPr>
        <p:txBody>
          <a:bodyPr/>
          <a:lstStyle/>
          <a:p>
            <a:endParaRPr lang="en-US"/>
          </a:p>
        </p:txBody>
      </p:sp>
      <p:sp>
        <p:nvSpPr>
          <p:cNvPr id="12" name="Text 9"/>
          <p:cNvSpPr/>
          <p:nvPr/>
        </p:nvSpPr>
        <p:spPr>
          <a:xfrm>
            <a:off x="975836" y="4303633"/>
            <a:ext cx="161568" cy="317063"/>
          </a:xfrm>
          <a:prstGeom prst="rect">
            <a:avLst/>
          </a:prstGeom>
          <a:noFill/>
          <a:ln/>
        </p:spPr>
        <p:txBody>
          <a:bodyPr wrap="none" lIns="0" tIns="0" rIns="0" bIns="0" rtlCol="0" anchor="t"/>
          <a:lstStyle/>
          <a:p>
            <a:pPr marL="0" indent="0" algn="ctr">
              <a:lnSpc>
                <a:spcPts val="2450"/>
              </a:lnSpc>
              <a:buNone/>
            </a:pPr>
            <a:r>
              <a:rPr lang="en-US" sz="2450" b="1" dirty="0">
                <a:solidFill>
                  <a:srgbClr val="443728"/>
                </a:solidFill>
                <a:latin typeface="Crimson Pro Bold" pitchFamily="34" charset="0"/>
                <a:ea typeface="Crimson Pro Bold" pitchFamily="34" charset="-122"/>
                <a:cs typeface="Crimson Pro Bold" pitchFamily="34" charset="-120"/>
              </a:rPr>
              <a:t>2</a:t>
            </a:r>
            <a:endParaRPr lang="en-US" sz="2450" dirty="0"/>
          </a:p>
        </p:txBody>
      </p:sp>
      <p:sp>
        <p:nvSpPr>
          <p:cNvPr id="13" name="Text 10"/>
          <p:cNvSpPr/>
          <p:nvPr/>
        </p:nvSpPr>
        <p:spPr>
          <a:xfrm>
            <a:off x="2219087" y="4198025"/>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Priority Queue</a:t>
            </a:r>
            <a:endParaRPr lang="en-US" sz="2050" dirty="0"/>
          </a:p>
        </p:txBody>
      </p:sp>
      <p:sp>
        <p:nvSpPr>
          <p:cNvPr id="14" name="Text 11"/>
          <p:cNvSpPr/>
          <p:nvPr/>
        </p:nvSpPr>
        <p:spPr>
          <a:xfrm>
            <a:off x="2219087" y="4654987"/>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UCS uses a priority queue to store nodes, where nodes with lower path costs are prioritized for expansion.</a:t>
            </a:r>
            <a:endParaRPr lang="en-US" sz="1650" dirty="0"/>
          </a:p>
        </p:txBody>
      </p:sp>
      <p:sp>
        <p:nvSpPr>
          <p:cNvPr id="15" name="Shape 12"/>
          <p:cNvSpPr/>
          <p:nvPr/>
        </p:nvSpPr>
        <p:spPr>
          <a:xfrm>
            <a:off x="1271588" y="6218039"/>
            <a:ext cx="739735" cy="22860"/>
          </a:xfrm>
          <a:prstGeom prst="roundRect">
            <a:avLst>
              <a:gd name="adj" fmla="val 388338"/>
            </a:avLst>
          </a:prstGeom>
          <a:solidFill>
            <a:srgbClr val="D1C8C6"/>
          </a:solidFill>
          <a:ln/>
        </p:spPr>
        <p:txBody>
          <a:bodyPr/>
          <a:lstStyle/>
          <a:p>
            <a:endParaRPr lang="en-US"/>
          </a:p>
        </p:txBody>
      </p:sp>
      <p:sp>
        <p:nvSpPr>
          <p:cNvPr id="16" name="Shape 13"/>
          <p:cNvSpPr/>
          <p:nvPr/>
        </p:nvSpPr>
        <p:spPr>
          <a:xfrm>
            <a:off x="818912" y="5991701"/>
            <a:ext cx="475536" cy="475536"/>
          </a:xfrm>
          <a:prstGeom prst="roundRect">
            <a:avLst>
              <a:gd name="adj" fmla="val 18668"/>
            </a:avLst>
          </a:prstGeom>
          <a:solidFill>
            <a:srgbClr val="EBE2E0"/>
          </a:solidFill>
          <a:ln w="7620">
            <a:solidFill>
              <a:srgbClr val="D1C8C6"/>
            </a:solidFill>
            <a:prstDash val="solid"/>
          </a:ln>
        </p:spPr>
        <p:txBody>
          <a:bodyPr/>
          <a:lstStyle/>
          <a:p>
            <a:endParaRPr lang="en-US"/>
          </a:p>
        </p:txBody>
      </p:sp>
      <p:sp>
        <p:nvSpPr>
          <p:cNvPr id="17" name="Text 14"/>
          <p:cNvSpPr/>
          <p:nvPr/>
        </p:nvSpPr>
        <p:spPr>
          <a:xfrm>
            <a:off x="979289" y="6070878"/>
            <a:ext cx="154781" cy="317063"/>
          </a:xfrm>
          <a:prstGeom prst="rect">
            <a:avLst/>
          </a:prstGeom>
          <a:noFill/>
          <a:ln/>
        </p:spPr>
        <p:txBody>
          <a:bodyPr wrap="none" lIns="0" tIns="0" rIns="0" bIns="0" rtlCol="0" anchor="t"/>
          <a:lstStyle/>
          <a:p>
            <a:pPr marL="0" indent="0" algn="ctr">
              <a:lnSpc>
                <a:spcPts val="2450"/>
              </a:lnSpc>
              <a:buNone/>
            </a:pPr>
            <a:r>
              <a:rPr lang="en-US" sz="2450" b="1" dirty="0">
                <a:solidFill>
                  <a:srgbClr val="443728"/>
                </a:solidFill>
                <a:latin typeface="Crimson Pro Bold" pitchFamily="34" charset="0"/>
                <a:ea typeface="Crimson Pro Bold" pitchFamily="34" charset="-122"/>
                <a:cs typeface="Crimson Pro Bold" pitchFamily="34" charset="-120"/>
              </a:rPr>
              <a:t>3</a:t>
            </a:r>
            <a:endParaRPr lang="en-US" sz="2450" dirty="0"/>
          </a:p>
        </p:txBody>
      </p:sp>
      <p:sp>
        <p:nvSpPr>
          <p:cNvPr id="18" name="Text 15"/>
          <p:cNvSpPr/>
          <p:nvPr/>
        </p:nvSpPr>
        <p:spPr>
          <a:xfrm>
            <a:off x="2219087" y="5965269"/>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Optimal Solution</a:t>
            </a:r>
            <a:endParaRPr lang="en-US" sz="2050" dirty="0"/>
          </a:p>
        </p:txBody>
      </p:sp>
      <p:sp>
        <p:nvSpPr>
          <p:cNvPr id="19" name="Text 16"/>
          <p:cNvSpPr/>
          <p:nvPr/>
        </p:nvSpPr>
        <p:spPr>
          <a:xfrm>
            <a:off x="2219087" y="6422231"/>
            <a:ext cx="6185178" cy="1014413"/>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UCS guarantees finding the shortest path to the goal state, if one exists, by always choosing the path with the lowest cumulative cost.</a:t>
            </a:r>
            <a:endParaRPr lang="en-US" sz="1650" dirty="0"/>
          </a:p>
        </p:txBody>
      </p:sp>
      <p:pic>
        <p:nvPicPr>
          <p:cNvPr id="21" name="Picture 20">
            <a:extLst>
              <a:ext uri="{FF2B5EF4-FFF2-40B4-BE49-F238E27FC236}">
                <a16:creationId xmlns:a16="http://schemas.microsoft.com/office/drawing/2014/main" id="{9C75A12E-AEAC-A3FE-ED11-ED65BA374DE9}"/>
              </a:ext>
            </a:extLst>
          </p:cNvPr>
          <p:cNvPicPr>
            <a:picLocks noChangeAspect="1"/>
          </p:cNvPicPr>
          <p:nvPr/>
        </p:nvPicPr>
        <p:blipFill>
          <a:blip r:embed="rId3"/>
          <a:srcRect l="6497" r="6497" b="8789"/>
          <a:stretch/>
        </p:blipFill>
        <p:spPr>
          <a:xfrm>
            <a:off x="9555240" y="251460"/>
            <a:ext cx="4546973" cy="2803974"/>
          </a:xfrm>
          <a:prstGeom prst="rect">
            <a:avLst/>
          </a:prstGeom>
        </p:spPr>
      </p:pic>
      <p:pic>
        <p:nvPicPr>
          <p:cNvPr id="22" name="Picture 21">
            <a:extLst>
              <a:ext uri="{FF2B5EF4-FFF2-40B4-BE49-F238E27FC236}">
                <a16:creationId xmlns:a16="http://schemas.microsoft.com/office/drawing/2014/main" id="{1EC14743-2775-E452-D8AA-DDE0451B473E}"/>
              </a:ext>
            </a:extLst>
          </p:cNvPr>
          <p:cNvPicPr>
            <a:picLocks noChangeAspect="1"/>
          </p:cNvPicPr>
          <p:nvPr/>
        </p:nvPicPr>
        <p:blipFill>
          <a:blip r:embed="rId4"/>
          <a:srcRect l="4085" r="4085" b="7652"/>
          <a:stretch/>
        </p:blipFill>
        <p:spPr>
          <a:xfrm>
            <a:off x="9526478" y="3920235"/>
            <a:ext cx="4575736" cy="26812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74251" y="530900"/>
            <a:ext cx="7662982" cy="601980"/>
          </a:xfrm>
          <a:prstGeom prst="rect">
            <a:avLst/>
          </a:prstGeom>
          <a:noFill/>
          <a:ln/>
        </p:spPr>
        <p:txBody>
          <a:bodyPr wrap="none" lIns="0" tIns="0" rIns="0" bIns="0" rtlCol="0" anchor="t"/>
          <a:lstStyle/>
          <a:p>
            <a:pPr marL="0" indent="0">
              <a:lnSpc>
                <a:spcPts val="4700"/>
              </a:lnSpc>
              <a:buNone/>
            </a:pPr>
            <a:r>
              <a:rPr lang="en-US" sz="3750" b="1" dirty="0">
                <a:solidFill>
                  <a:srgbClr val="443728"/>
                </a:solidFill>
                <a:latin typeface="Crimson Pro Bold" pitchFamily="34" charset="0"/>
                <a:ea typeface="Crimson Pro Bold" pitchFamily="34" charset="-122"/>
                <a:cs typeface="Crimson Pro Bold" pitchFamily="34" charset="-120"/>
              </a:rPr>
              <a:t>Breadth-First Search (BFS) Algorithm</a:t>
            </a:r>
            <a:endParaRPr lang="en-US" sz="3750" dirty="0"/>
          </a:p>
        </p:txBody>
      </p:sp>
      <p:pic>
        <p:nvPicPr>
          <p:cNvPr id="4" name="Image 1" descr="preencoded.png"/>
          <p:cNvPicPr>
            <a:picLocks noChangeAspect="1"/>
          </p:cNvPicPr>
          <p:nvPr/>
        </p:nvPicPr>
        <p:blipFill>
          <a:blip r:embed="rId3"/>
          <a:stretch>
            <a:fillRect/>
          </a:stretch>
        </p:blipFill>
        <p:spPr>
          <a:xfrm>
            <a:off x="674251" y="1421844"/>
            <a:ext cx="481608" cy="481608"/>
          </a:xfrm>
          <a:prstGeom prst="rect">
            <a:avLst/>
          </a:prstGeom>
        </p:spPr>
      </p:pic>
      <p:sp>
        <p:nvSpPr>
          <p:cNvPr id="5" name="Text 1"/>
          <p:cNvSpPr/>
          <p:nvPr/>
        </p:nvSpPr>
        <p:spPr>
          <a:xfrm>
            <a:off x="674251" y="2096095"/>
            <a:ext cx="2408277" cy="3009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Level-by-Level</a:t>
            </a:r>
            <a:endParaRPr lang="en-US" sz="1850" dirty="0"/>
          </a:p>
        </p:txBody>
      </p:sp>
      <p:sp>
        <p:nvSpPr>
          <p:cNvPr id="6" name="Text 2"/>
          <p:cNvSpPr/>
          <p:nvPr/>
        </p:nvSpPr>
        <p:spPr>
          <a:xfrm>
            <a:off x="674251" y="2512576"/>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BFS explores nodes in a level-by-level fashion, expanding all nodes at a given depth before moving to the next level.</a:t>
            </a:r>
            <a:endParaRPr lang="en-US" sz="1500" dirty="0"/>
          </a:p>
        </p:txBody>
      </p:sp>
      <p:pic>
        <p:nvPicPr>
          <p:cNvPr id="7" name="Image 2" descr="preencoded.png"/>
          <p:cNvPicPr>
            <a:picLocks noChangeAspect="1"/>
          </p:cNvPicPr>
          <p:nvPr/>
        </p:nvPicPr>
        <p:blipFill>
          <a:blip r:embed="rId4"/>
          <a:stretch>
            <a:fillRect/>
          </a:stretch>
        </p:blipFill>
        <p:spPr>
          <a:xfrm>
            <a:off x="674251" y="3706773"/>
            <a:ext cx="481608" cy="481608"/>
          </a:xfrm>
          <a:prstGeom prst="rect">
            <a:avLst/>
          </a:prstGeom>
        </p:spPr>
      </p:pic>
      <p:sp>
        <p:nvSpPr>
          <p:cNvPr id="8" name="Text 3"/>
          <p:cNvSpPr/>
          <p:nvPr/>
        </p:nvSpPr>
        <p:spPr>
          <a:xfrm>
            <a:off x="674251" y="4381024"/>
            <a:ext cx="2408277" cy="3009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Queue</a:t>
            </a:r>
            <a:endParaRPr lang="en-US" sz="1850" dirty="0"/>
          </a:p>
        </p:txBody>
      </p:sp>
      <p:sp>
        <p:nvSpPr>
          <p:cNvPr id="9" name="Text 4"/>
          <p:cNvSpPr/>
          <p:nvPr/>
        </p:nvSpPr>
        <p:spPr>
          <a:xfrm>
            <a:off x="674251" y="4797504"/>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Uses a queue data structure to store nodes, ensuring nodes at the same level are explored in order.</a:t>
            </a:r>
            <a:endParaRPr lang="en-US" sz="1500" dirty="0"/>
          </a:p>
        </p:txBody>
      </p:sp>
      <p:pic>
        <p:nvPicPr>
          <p:cNvPr id="10" name="Image 3" descr="preencoded.png"/>
          <p:cNvPicPr>
            <a:picLocks noChangeAspect="1"/>
          </p:cNvPicPr>
          <p:nvPr/>
        </p:nvPicPr>
        <p:blipFill>
          <a:blip r:embed="rId5"/>
          <a:stretch>
            <a:fillRect/>
          </a:stretch>
        </p:blipFill>
        <p:spPr>
          <a:xfrm>
            <a:off x="674251" y="5991701"/>
            <a:ext cx="481608" cy="481608"/>
          </a:xfrm>
          <a:prstGeom prst="rect">
            <a:avLst/>
          </a:prstGeom>
        </p:spPr>
      </p:pic>
      <p:sp>
        <p:nvSpPr>
          <p:cNvPr id="11" name="Text 5"/>
          <p:cNvSpPr/>
          <p:nvPr/>
        </p:nvSpPr>
        <p:spPr>
          <a:xfrm>
            <a:off x="674251" y="6665952"/>
            <a:ext cx="2408277" cy="3009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Shortest Path</a:t>
            </a:r>
            <a:endParaRPr lang="en-US" sz="1850" dirty="0"/>
          </a:p>
        </p:txBody>
      </p:sp>
      <p:sp>
        <p:nvSpPr>
          <p:cNvPr id="12" name="Text 6"/>
          <p:cNvSpPr/>
          <p:nvPr/>
        </p:nvSpPr>
        <p:spPr>
          <a:xfrm>
            <a:off x="674251" y="7082433"/>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BFS guarantees finding the shortest path to the goal state, if one exists, by exploring nodes in a breadth-first manner.</a:t>
            </a:r>
            <a:endParaRPr lang="en-US" sz="1500" dirty="0"/>
          </a:p>
        </p:txBody>
      </p:sp>
      <p:pic>
        <p:nvPicPr>
          <p:cNvPr id="16" name="Picture 15">
            <a:extLst>
              <a:ext uri="{FF2B5EF4-FFF2-40B4-BE49-F238E27FC236}">
                <a16:creationId xmlns:a16="http://schemas.microsoft.com/office/drawing/2014/main" id="{0FF381BA-BA68-897F-FE18-51A0343958C3}"/>
              </a:ext>
            </a:extLst>
          </p:cNvPr>
          <p:cNvPicPr>
            <a:picLocks noChangeAspect="1"/>
          </p:cNvPicPr>
          <p:nvPr/>
        </p:nvPicPr>
        <p:blipFill>
          <a:blip r:embed="rId6"/>
          <a:srcRect l="10938" t="2203" r="10938" b="8152"/>
          <a:stretch/>
        </p:blipFill>
        <p:spPr>
          <a:xfrm>
            <a:off x="9293486" y="441691"/>
            <a:ext cx="4636895" cy="2992886"/>
          </a:xfrm>
          <a:prstGeom prst="rect">
            <a:avLst/>
          </a:prstGeom>
        </p:spPr>
      </p:pic>
      <p:pic>
        <p:nvPicPr>
          <p:cNvPr id="17" name="Picture 16">
            <a:extLst>
              <a:ext uri="{FF2B5EF4-FFF2-40B4-BE49-F238E27FC236}">
                <a16:creationId xmlns:a16="http://schemas.microsoft.com/office/drawing/2014/main" id="{5F30FC25-4959-C3D2-2729-9700D721E686}"/>
              </a:ext>
            </a:extLst>
          </p:cNvPr>
          <p:cNvPicPr>
            <a:picLocks noChangeAspect="1"/>
          </p:cNvPicPr>
          <p:nvPr/>
        </p:nvPicPr>
        <p:blipFill>
          <a:blip r:embed="rId7"/>
          <a:srcRect l="10675" r="10675" b="9752"/>
          <a:stretch/>
        </p:blipFill>
        <p:spPr>
          <a:xfrm>
            <a:off x="9293486" y="4188382"/>
            <a:ext cx="4636895" cy="29928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8070" y="929283"/>
            <a:ext cx="5344001" cy="667941"/>
          </a:xfrm>
          <a:prstGeom prst="rect">
            <a:avLst/>
          </a:prstGeom>
          <a:noFill/>
          <a:ln/>
        </p:spPr>
        <p:txBody>
          <a:bodyPr wrap="none" lIns="0" tIns="0" rIns="0" bIns="0" rtlCol="0" anchor="t"/>
          <a:lstStyle/>
          <a:p>
            <a:pPr marL="0" indent="0">
              <a:lnSpc>
                <a:spcPts val="5250"/>
              </a:lnSpc>
              <a:buNone/>
            </a:pPr>
            <a:r>
              <a:rPr lang="en-US" sz="4200" b="1" dirty="0">
                <a:solidFill>
                  <a:srgbClr val="443728"/>
                </a:solidFill>
                <a:latin typeface="Crimson Pro Bold" pitchFamily="34" charset="0"/>
                <a:ea typeface="Crimson Pro Bold" pitchFamily="34" charset="-122"/>
                <a:cs typeface="Crimson Pro Bold" pitchFamily="34" charset="-120"/>
              </a:rPr>
              <a:t>Algorithm Comparison</a:t>
            </a:r>
            <a:endParaRPr lang="en-US" sz="4200" dirty="0"/>
          </a:p>
        </p:txBody>
      </p:sp>
      <p:sp>
        <p:nvSpPr>
          <p:cNvPr id="3" name="Shape 1"/>
          <p:cNvSpPr/>
          <p:nvPr/>
        </p:nvSpPr>
        <p:spPr>
          <a:xfrm>
            <a:off x="748070" y="2024658"/>
            <a:ext cx="13134261" cy="5275659"/>
          </a:xfrm>
          <a:prstGeom prst="roundRect">
            <a:avLst>
              <a:gd name="adj" fmla="val 1702"/>
            </a:avLst>
          </a:prstGeom>
          <a:noFill/>
          <a:ln w="7620">
            <a:solidFill>
              <a:srgbClr val="000000">
                <a:alpha val="8000"/>
              </a:srgbClr>
            </a:solidFill>
            <a:prstDash val="solid"/>
          </a:ln>
        </p:spPr>
        <p:txBody>
          <a:bodyPr/>
          <a:lstStyle/>
          <a:p>
            <a:endParaRPr lang="en-US"/>
          </a:p>
        </p:txBody>
      </p:sp>
      <p:sp>
        <p:nvSpPr>
          <p:cNvPr id="4" name="Shape 2"/>
          <p:cNvSpPr/>
          <p:nvPr/>
        </p:nvSpPr>
        <p:spPr>
          <a:xfrm>
            <a:off x="755690" y="2032278"/>
            <a:ext cx="13121640" cy="1639491"/>
          </a:xfrm>
          <a:prstGeom prst="rect">
            <a:avLst/>
          </a:prstGeom>
          <a:solidFill>
            <a:srgbClr val="FFFFFF">
              <a:alpha val="4000"/>
            </a:srgbClr>
          </a:solidFill>
          <a:ln/>
        </p:spPr>
        <p:txBody>
          <a:bodyPr/>
          <a:lstStyle/>
          <a:p>
            <a:endParaRPr lang="en-US"/>
          </a:p>
        </p:txBody>
      </p:sp>
      <p:sp>
        <p:nvSpPr>
          <p:cNvPr id="5" name="Text 3"/>
          <p:cNvSpPr/>
          <p:nvPr/>
        </p:nvSpPr>
        <p:spPr>
          <a:xfrm>
            <a:off x="969407" y="2168128"/>
            <a:ext cx="175569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Breadth-First Search (BFS)</a:t>
            </a:r>
            <a:endParaRPr lang="en-US" sz="1650" dirty="0"/>
          </a:p>
        </p:txBody>
      </p:sp>
      <p:sp>
        <p:nvSpPr>
          <p:cNvPr id="6" name="Text 4"/>
          <p:cNvSpPr/>
          <p:nvPr/>
        </p:nvSpPr>
        <p:spPr>
          <a:xfrm>
            <a:off x="3160157" y="2168128"/>
            <a:ext cx="175188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Uninformed, Level-by-Level</a:t>
            </a:r>
            <a:endParaRPr lang="en-US" sz="1650" dirty="0"/>
          </a:p>
        </p:txBody>
      </p:sp>
      <p:sp>
        <p:nvSpPr>
          <p:cNvPr id="7" name="Text 5"/>
          <p:cNvSpPr/>
          <p:nvPr/>
        </p:nvSpPr>
        <p:spPr>
          <a:xfrm>
            <a:off x="5347097" y="2168128"/>
            <a:ext cx="1751886" cy="1025843"/>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Guaranteed shortest path; complete</a:t>
            </a:r>
            <a:endParaRPr lang="en-US" sz="1650" dirty="0"/>
          </a:p>
        </p:txBody>
      </p:sp>
      <p:sp>
        <p:nvSpPr>
          <p:cNvPr id="8" name="Text 6"/>
          <p:cNvSpPr/>
          <p:nvPr/>
        </p:nvSpPr>
        <p:spPr>
          <a:xfrm>
            <a:off x="7534037" y="2168128"/>
            <a:ext cx="1751886" cy="1367790"/>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High space complexity; can be slow for deep trees</a:t>
            </a:r>
            <a:endParaRPr lang="en-US" sz="1650" dirty="0"/>
          </a:p>
        </p:txBody>
      </p:sp>
      <p:sp>
        <p:nvSpPr>
          <p:cNvPr id="9" name="Text 7"/>
          <p:cNvSpPr/>
          <p:nvPr/>
        </p:nvSpPr>
        <p:spPr>
          <a:xfrm>
            <a:off x="9720977" y="2168128"/>
            <a:ext cx="175188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O(bd)</a:t>
            </a:r>
            <a:endParaRPr lang="en-US" sz="1650" dirty="0"/>
          </a:p>
        </p:txBody>
      </p:sp>
      <p:sp>
        <p:nvSpPr>
          <p:cNvPr id="10" name="Text 8"/>
          <p:cNvSpPr/>
          <p:nvPr/>
        </p:nvSpPr>
        <p:spPr>
          <a:xfrm>
            <a:off x="11907917" y="2168128"/>
            <a:ext cx="175569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O(bd)</a:t>
            </a:r>
            <a:endParaRPr lang="en-US" sz="1650" dirty="0"/>
          </a:p>
        </p:txBody>
      </p:sp>
      <p:sp>
        <p:nvSpPr>
          <p:cNvPr id="11" name="Shape 9"/>
          <p:cNvSpPr/>
          <p:nvPr/>
        </p:nvSpPr>
        <p:spPr>
          <a:xfrm>
            <a:off x="755690" y="3671768"/>
            <a:ext cx="13121640" cy="1981438"/>
          </a:xfrm>
          <a:prstGeom prst="rect">
            <a:avLst/>
          </a:prstGeom>
          <a:solidFill>
            <a:srgbClr val="000000">
              <a:alpha val="4000"/>
            </a:srgbClr>
          </a:solidFill>
          <a:ln/>
        </p:spPr>
        <p:txBody>
          <a:bodyPr/>
          <a:lstStyle/>
          <a:p>
            <a:endParaRPr lang="en-US"/>
          </a:p>
        </p:txBody>
      </p:sp>
      <p:sp>
        <p:nvSpPr>
          <p:cNvPr id="12" name="Text 10"/>
          <p:cNvSpPr/>
          <p:nvPr/>
        </p:nvSpPr>
        <p:spPr>
          <a:xfrm>
            <a:off x="969407" y="3807619"/>
            <a:ext cx="175569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Depth-First Search (DFS)</a:t>
            </a:r>
            <a:endParaRPr lang="en-US" sz="1650" dirty="0"/>
          </a:p>
        </p:txBody>
      </p:sp>
      <p:sp>
        <p:nvSpPr>
          <p:cNvPr id="13" name="Text 11"/>
          <p:cNvSpPr/>
          <p:nvPr/>
        </p:nvSpPr>
        <p:spPr>
          <a:xfrm>
            <a:off x="3160157" y="3807619"/>
            <a:ext cx="175188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Uninformed, Depth-First</a:t>
            </a:r>
            <a:endParaRPr lang="en-US" sz="1650" dirty="0"/>
          </a:p>
        </p:txBody>
      </p:sp>
      <p:sp>
        <p:nvSpPr>
          <p:cNvPr id="14" name="Text 12"/>
          <p:cNvSpPr/>
          <p:nvPr/>
        </p:nvSpPr>
        <p:spPr>
          <a:xfrm>
            <a:off x="5347097" y="3807619"/>
            <a:ext cx="1751886" cy="1025843"/>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Low space complexity; fast for shallow trees</a:t>
            </a:r>
            <a:endParaRPr lang="en-US" sz="1650" dirty="0"/>
          </a:p>
        </p:txBody>
      </p:sp>
      <p:sp>
        <p:nvSpPr>
          <p:cNvPr id="15" name="Text 13"/>
          <p:cNvSpPr/>
          <p:nvPr/>
        </p:nvSpPr>
        <p:spPr>
          <a:xfrm>
            <a:off x="7534037" y="3807619"/>
            <a:ext cx="1751886" cy="1709738"/>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Doesn't guarantee shortest path; may get stuck in infinite branches</a:t>
            </a:r>
            <a:endParaRPr lang="en-US" sz="1650" dirty="0"/>
          </a:p>
        </p:txBody>
      </p:sp>
      <p:sp>
        <p:nvSpPr>
          <p:cNvPr id="16" name="Text 14"/>
          <p:cNvSpPr/>
          <p:nvPr/>
        </p:nvSpPr>
        <p:spPr>
          <a:xfrm>
            <a:off x="9720977" y="3807619"/>
            <a:ext cx="175188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O(bm)</a:t>
            </a:r>
            <a:endParaRPr lang="en-US" sz="1650" dirty="0"/>
          </a:p>
        </p:txBody>
      </p:sp>
      <p:sp>
        <p:nvSpPr>
          <p:cNvPr id="17" name="Text 15"/>
          <p:cNvSpPr/>
          <p:nvPr/>
        </p:nvSpPr>
        <p:spPr>
          <a:xfrm>
            <a:off x="11907917" y="3807619"/>
            <a:ext cx="175569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O(bm)</a:t>
            </a:r>
            <a:endParaRPr lang="en-US" sz="1650" dirty="0"/>
          </a:p>
        </p:txBody>
      </p:sp>
      <p:sp>
        <p:nvSpPr>
          <p:cNvPr id="18" name="Shape 16"/>
          <p:cNvSpPr/>
          <p:nvPr/>
        </p:nvSpPr>
        <p:spPr>
          <a:xfrm>
            <a:off x="755690" y="5653207"/>
            <a:ext cx="13121640" cy="1639491"/>
          </a:xfrm>
          <a:prstGeom prst="rect">
            <a:avLst/>
          </a:prstGeom>
          <a:solidFill>
            <a:srgbClr val="FFFFFF">
              <a:alpha val="4000"/>
            </a:srgbClr>
          </a:solidFill>
          <a:ln/>
        </p:spPr>
        <p:txBody>
          <a:bodyPr/>
          <a:lstStyle/>
          <a:p>
            <a:endParaRPr lang="en-US"/>
          </a:p>
        </p:txBody>
      </p:sp>
      <p:sp>
        <p:nvSpPr>
          <p:cNvPr id="19" name="Text 17"/>
          <p:cNvSpPr/>
          <p:nvPr/>
        </p:nvSpPr>
        <p:spPr>
          <a:xfrm>
            <a:off x="969407" y="5789057"/>
            <a:ext cx="175569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Uniform Cost Search (UCS)</a:t>
            </a:r>
            <a:endParaRPr lang="en-US" sz="1650" dirty="0"/>
          </a:p>
        </p:txBody>
      </p:sp>
      <p:sp>
        <p:nvSpPr>
          <p:cNvPr id="20" name="Text 18"/>
          <p:cNvSpPr/>
          <p:nvPr/>
        </p:nvSpPr>
        <p:spPr>
          <a:xfrm>
            <a:off x="3160157" y="5789057"/>
            <a:ext cx="175188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Informed, Cost-Based</a:t>
            </a:r>
            <a:endParaRPr lang="en-US" sz="1650" dirty="0"/>
          </a:p>
        </p:txBody>
      </p:sp>
      <p:sp>
        <p:nvSpPr>
          <p:cNvPr id="21" name="Text 19"/>
          <p:cNvSpPr/>
          <p:nvPr/>
        </p:nvSpPr>
        <p:spPr>
          <a:xfrm>
            <a:off x="5347097" y="5789057"/>
            <a:ext cx="1751886" cy="1025843"/>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Guaranteed shortest path; optimal solution</a:t>
            </a:r>
            <a:endParaRPr lang="en-US" sz="1650" dirty="0"/>
          </a:p>
        </p:txBody>
      </p:sp>
      <p:sp>
        <p:nvSpPr>
          <p:cNvPr id="22" name="Text 20"/>
          <p:cNvSpPr/>
          <p:nvPr/>
        </p:nvSpPr>
        <p:spPr>
          <a:xfrm>
            <a:off x="7534037" y="5789057"/>
            <a:ext cx="1751886" cy="1367790"/>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Can be slow for large state spaces; high space complexity</a:t>
            </a:r>
            <a:endParaRPr lang="en-US" sz="1650" dirty="0"/>
          </a:p>
        </p:txBody>
      </p:sp>
      <p:sp>
        <p:nvSpPr>
          <p:cNvPr id="23" name="Text 21"/>
          <p:cNvSpPr/>
          <p:nvPr/>
        </p:nvSpPr>
        <p:spPr>
          <a:xfrm>
            <a:off x="9720977" y="5789057"/>
            <a:ext cx="175188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O(bd)</a:t>
            </a:r>
            <a:endParaRPr lang="en-US" sz="1650" dirty="0"/>
          </a:p>
        </p:txBody>
      </p:sp>
      <p:sp>
        <p:nvSpPr>
          <p:cNvPr id="24" name="Text 22"/>
          <p:cNvSpPr/>
          <p:nvPr/>
        </p:nvSpPr>
        <p:spPr>
          <a:xfrm>
            <a:off x="11907917" y="5789057"/>
            <a:ext cx="175569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O(bd)</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63078"/>
            <a:ext cx="6361867"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 and Key Terms</a:t>
            </a:r>
            <a:endParaRPr lang="en-US" sz="4450" dirty="0"/>
          </a:p>
        </p:txBody>
      </p:sp>
      <p:sp>
        <p:nvSpPr>
          <p:cNvPr id="3" name="Shape 1"/>
          <p:cNvSpPr/>
          <p:nvPr/>
        </p:nvSpPr>
        <p:spPr>
          <a:xfrm>
            <a:off x="793790" y="3180636"/>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4" name="Text 2"/>
          <p:cNvSpPr/>
          <p:nvPr/>
        </p:nvSpPr>
        <p:spPr>
          <a:xfrm>
            <a:off x="1417439" y="3180636"/>
            <a:ext cx="3029069"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Depth-First Search (DFS)</a:t>
            </a:r>
            <a:endParaRPr lang="en-US" sz="2200" dirty="0"/>
          </a:p>
        </p:txBody>
      </p:sp>
      <p:sp>
        <p:nvSpPr>
          <p:cNvPr id="5" name="Text 3"/>
          <p:cNvSpPr/>
          <p:nvPr/>
        </p:nvSpPr>
        <p:spPr>
          <a:xfrm>
            <a:off x="1417439" y="3671054"/>
            <a:ext cx="3572708"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Explores a single branch to its maximum depth before backtracking.</a:t>
            </a:r>
            <a:endParaRPr lang="en-US" sz="1750" dirty="0"/>
          </a:p>
        </p:txBody>
      </p:sp>
      <p:sp>
        <p:nvSpPr>
          <p:cNvPr id="6" name="Shape 4"/>
          <p:cNvSpPr/>
          <p:nvPr/>
        </p:nvSpPr>
        <p:spPr>
          <a:xfrm>
            <a:off x="5216962" y="3180636"/>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7" name="Text 5"/>
          <p:cNvSpPr/>
          <p:nvPr/>
        </p:nvSpPr>
        <p:spPr>
          <a:xfrm>
            <a:off x="5840611" y="3180636"/>
            <a:ext cx="3258264"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Uniform Cost Search (UCS)</a:t>
            </a:r>
            <a:endParaRPr lang="en-US" sz="2200" dirty="0"/>
          </a:p>
        </p:txBody>
      </p:sp>
      <p:sp>
        <p:nvSpPr>
          <p:cNvPr id="8" name="Text 6"/>
          <p:cNvSpPr/>
          <p:nvPr/>
        </p:nvSpPr>
        <p:spPr>
          <a:xfrm>
            <a:off x="5840611" y="3671054"/>
            <a:ext cx="3572708"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Prioritizes nodes with the lowest path cost; guarantees the optimal solution.</a:t>
            </a:r>
            <a:endParaRPr lang="en-US" sz="1750" dirty="0"/>
          </a:p>
        </p:txBody>
      </p:sp>
      <p:sp>
        <p:nvSpPr>
          <p:cNvPr id="9" name="Shape 7"/>
          <p:cNvSpPr/>
          <p:nvPr/>
        </p:nvSpPr>
        <p:spPr>
          <a:xfrm>
            <a:off x="9640133" y="3180636"/>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0" name="Text 8"/>
          <p:cNvSpPr/>
          <p:nvPr/>
        </p:nvSpPr>
        <p:spPr>
          <a:xfrm>
            <a:off x="10263783" y="3180636"/>
            <a:ext cx="3213973"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Breadth-First Search (BFS)</a:t>
            </a:r>
            <a:endParaRPr lang="en-US" sz="2200" dirty="0"/>
          </a:p>
        </p:txBody>
      </p:sp>
      <p:sp>
        <p:nvSpPr>
          <p:cNvPr id="11" name="Text 9"/>
          <p:cNvSpPr/>
          <p:nvPr/>
        </p:nvSpPr>
        <p:spPr>
          <a:xfrm>
            <a:off x="10263783" y="3671054"/>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Explores nodes level-by-level; guarantees the shortest path.</a:t>
            </a:r>
            <a:endParaRPr lang="en-US" sz="1750" dirty="0"/>
          </a:p>
        </p:txBody>
      </p:sp>
      <p:sp>
        <p:nvSpPr>
          <p:cNvPr id="12" name="Text 10"/>
          <p:cNvSpPr/>
          <p:nvPr/>
        </p:nvSpPr>
        <p:spPr>
          <a:xfrm>
            <a:off x="793790" y="501491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This presentation explored three core search algorithms – DFS, UCS, and BFS – highlighting their unique approaches to solving the 8-puzzle and their respective strengths and weaknesses in terms of efficiency and optimality. The choice of algorithm often depends on the specific needs of the problem and the balance between finding an optimal solution and computational resource constraints.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685</Words>
  <Application>Microsoft Office PowerPoint</Application>
  <PresentationFormat>Custom</PresentationFormat>
  <Paragraphs>91</Paragraphs>
  <Slides>10</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Open Sans</vt:lpstr>
      <vt:lpstr>Crimson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Youssef Mohamed Abd Elhady Abd Elazim</cp:lastModifiedBy>
  <cp:revision>12</cp:revision>
  <dcterms:created xsi:type="dcterms:W3CDTF">2024-11-26T08:43:12Z</dcterms:created>
  <dcterms:modified xsi:type="dcterms:W3CDTF">2024-12-02T14:49:27Z</dcterms:modified>
</cp:coreProperties>
</file>